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Pontano Sans"/>
      <p:regular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Pontano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gif>
</file>

<file path=ppt/media/image11.png>
</file>

<file path=ppt/media/image2.png>
</file>

<file path=ppt/media/image3.png>
</file>

<file path=ppt/media/image4.jpg>
</file>

<file path=ppt/media/image5.jpg>
</file>

<file path=ppt/media/image6.gif>
</file>

<file path=ppt/media/image7.jp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Darren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Darren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Darren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maxwell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 Ian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Ian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10800000">
            <a:off x="4511857" y="-125"/>
            <a:ext cx="46323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 flipH="1" rot="10800000">
            <a:off x="3558544" y="-125"/>
            <a:ext cx="953312" cy="5143625"/>
            <a:chOff x="1962000" y="-125"/>
            <a:chExt cx="953312" cy="5143625"/>
          </a:xfrm>
        </p:grpSpPr>
        <p:sp>
          <p:nvSpPr>
            <p:cNvPr id="12" name="Shape 12"/>
            <p:cNvSpPr/>
            <p:nvPr/>
          </p:nvSpPr>
          <p:spPr>
            <a:xfrm flipH="1" rot="10800000">
              <a:off x="2469212" y="0"/>
              <a:ext cx="446100" cy="5143500"/>
            </a:xfrm>
            <a:prstGeom prst="rect">
              <a:avLst/>
            </a:pr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>
              <a:off x="2291597" y="-125"/>
              <a:ext cx="184200" cy="5143500"/>
            </a:xfrm>
            <a:prstGeom prst="rect">
              <a:avLst/>
            </a:prstGeom>
            <a:gradFill>
              <a:gsLst>
                <a:gs pos="0">
                  <a:srgbClr val="75DDFF"/>
                </a:gs>
                <a:gs pos="100000">
                  <a:srgbClr val="09B1E9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flipH="1" rot="10800000">
              <a:off x="2207413" y="0"/>
              <a:ext cx="90600" cy="5143500"/>
            </a:xfrm>
            <a:prstGeom prst="rect">
              <a:avLst/>
            </a:pr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1962000" y="0"/>
              <a:ext cx="247800" cy="5143500"/>
            </a:xfrm>
            <a:prstGeom prst="rect">
              <a:avLst/>
            </a:prstGeom>
            <a:gradFill>
              <a:gsLst>
                <a:gs pos="0">
                  <a:srgbClr val="1077D2"/>
                </a:gs>
                <a:gs pos="100000">
                  <a:srgbClr val="09315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4965100" y="1991825"/>
            <a:ext cx="3704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/>
        </p:nvSpPr>
        <p:spPr>
          <a:xfrm>
            <a:off x="86979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Shape 98"/>
          <p:cNvSpPr/>
          <p:nvPr/>
        </p:nvSpPr>
        <p:spPr>
          <a:xfrm rot="10800000">
            <a:off x="85202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84361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Shape 100"/>
          <p:cNvSpPr/>
          <p:nvPr/>
        </p:nvSpPr>
        <p:spPr>
          <a:xfrm rot="10800000">
            <a:off x="81907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 txBox="1"/>
          <p:nvPr>
            <p:ph idx="12" type="sldNum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dark">
  <p:cSld name="BLANK_1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 rot="10800000">
            <a:off x="-7161" y="0"/>
            <a:ext cx="9144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86979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/>
        </p:nvSpPr>
        <p:spPr>
          <a:xfrm rot="10800000">
            <a:off x="85202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84361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Shape 107"/>
          <p:cNvSpPr/>
          <p:nvPr/>
        </p:nvSpPr>
        <p:spPr>
          <a:xfrm rot="10800000">
            <a:off x="81907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bg>
      <p:bgPr>
        <a:solidFill>
          <a:schemeClr val="accent6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Shape 11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4" name="Shape 1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15" name="Shape 1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8" name="Shape 118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19" name="Shape 119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2" name="Shape 12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123" name="Shape 1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" name="Shape 126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127" name="Shape 12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Shape 12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Shape 129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" name="Shape 130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131" name="Shape 13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Shape 13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Shape 13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Shape 13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Shape 13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24692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Shape 19"/>
          <p:cNvSpPr/>
          <p:nvPr/>
        </p:nvSpPr>
        <p:spPr>
          <a:xfrm rot="10800000">
            <a:off x="22915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22074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/>
          <p:nvPr/>
        </p:nvSpPr>
        <p:spPr>
          <a:xfrm rot="10800000">
            <a:off x="19620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Shape 22"/>
          <p:cNvSpPr/>
          <p:nvPr/>
        </p:nvSpPr>
        <p:spPr>
          <a:xfrm rot="10800000">
            <a:off x="2908100" y="-125"/>
            <a:ext cx="6243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ctrTitle"/>
          </p:nvPr>
        </p:nvSpPr>
        <p:spPr>
          <a:xfrm>
            <a:off x="3451475" y="2045250"/>
            <a:ext cx="5154300" cy="6909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0"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0"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0"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0"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0"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0"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0"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0"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0"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subTitle"/>
          </p:nvPr>
        </p:nvSpPr>
        <p:spPr>
          <a:xfrm>
            <a:off x="3451475" y="2680575"/>
            <a:ext cx="5154300" cy="432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33CCFF"/>
                </a:solidFill>
              </a:defRPr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5295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1pPr>
            <a:lvl2pPr lvl="1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2pPr>
            <a:lvl3pPr lvl="2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3pPr>
            <a:lvl4pPr lvl="3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4pPr>
            <a:lvl5pPr lvl="4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5pPr>
            <a:lvl6pPr lvl="5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6pPr>
            <a:lvl7pPr lvl="6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7pPr>
            <a:lvl8pPr lvl="7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8pPr>
            <a:lvl9pPr lvl="8" rt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 rot="-5400000">
            <a:off x="200" y="877900"/>
            <a:ext cx="658200" cy="6591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Shape 29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Shape 30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Shape 31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Shape 32"/>
          <p:cNvSpPr/>
          <p:nvPr/>
        </p:nvSpPr>
        <p:spPr>
          <a:xfrm rot="10800000">
            <a:off x="7182000" y="-125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985175" y="766700"/>
            <a:ext cx="4486200" cy="373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419100" lvl="0" marL="457200" rtl="0">
              <a:spcBef>
                <a:spcPts val="600"/>
              </a:spcBef>
              <a:spcAft>
                <a:spcPts val="0"/>
              </a:spcAft>
              <a:buSzPts val="3000"/>
              <a:buFont typeface="Droid Serif"/>
              <a:buChar char="➝"/>
              <a:defRPr i="1" sz="3000">
                <a:latin typeface="Droid Serif"/>
                <a:ea typeface="Droid Serif"/>
                <a:cs typeface="Droid Serif"/>
                <a:sym typeface="Droid Serif"/>
              </a:defRPr>
            </a:lvl1pPr>
            <a:lvl2pPr indent="-419100" lvl="1" marL="914400" rtl="0">
              <a:spcBef>
                <a:spcPts val="0"/>
              </a:spcBef>
              <a:spcAft>
                <a:spcPts val="0"/>
              </a:spcAft>
              <a:buSzPts val="3000"/>
              <a:buFont typeface="Droid Serif"/>
              <a:buChar char="⇾"/>
              <a:defRPr i="1" sz="3000">
                <a:latin typeface="Droid Serif"/>
                <a:ea typeface="Droid Serif"/>
                <a:cs typeface="Droid Serif"/>
                <a:sym typeface="Droid Serif"/>
              </a:defRPr>
            </a:lvl2pPr>
            <a:lvl3pPr indent="-419100" lvl="2" marL="1371600" rtl="0">
              <a:spcBef>
                <a:spcPts val="0"/>
              </a:spcBef>
              <a:spcAft>
                <a:spcPts val="0"/>
              </a:spcAft>
              <a:buSzPts val="3000"/>
              <a:buFont typeface="Droid Serif"/>
              <a:buChar char="￫"/>
              <a:defRPr i="1" sz="3000">
                <a:latin typeface="Droid Serif"/>
                <a:ea typeface="Droid Serif"/>
                <a:cs typeface="Droid Serif"/>
                <a:sym typeface="Droid Serif"/>
              </a:defRPr>
            </a:lvl3pPr>
            <a:lvl4pPr indent="-419100" lvl="3" marL="1828800" rtl="0">
              <a:spcBef>
                <a:spcPts val="0"/>
              </a:spcBef>
              <a:spcAft>
                <a:spcPts val="0"/>
              </a:spcAft>
              <a:buSzPts val="3000"/>
              <a:buFont typeface="Droid Serif"/>
              <a:buChar char="￫"/>
              <a:defRPr i="1" sz="3000">
                <a:latin typeface="Droid Serif"/>
                <a:ea typeface="Droid Serif"/>
                <a:cs typeface="Droid Serif"/>
                <a:sym typeface="Droid Serif"/>
              </a:defRPr>
            </a:lvl4pPr>
            <a:lvl5pPr indent="-419100" lvl="4" marL="2286000" rtl="0">
              <a:spcBef>
                <a:spcPts val="0"/>
              </a:spcBef>
              <a:spcAft>
                <a:spcPts val="0"/>
              </a:spcAft>
              <a:buSzPts val="3000"/>
              <a:buFont typeface="Droid Serif"/>
              <a:buChar char="￫"/>
              <a:defRPr i="1" sz="3000">
                <a:latin typeface="Droid Serif"/>
                <a:ea typeface="Droid Serif"/>
                <a:cs typeface="Droid Serif"/>
                <a:sym typeface="Droid Serif"/>
              </a:defRPr>
            </a:lvl5pPr>
            <a:lvl6pPr indent="-419100" lvl="5" marL="2743200" rtl="0">
              <a:spcBef>
                <a:spcPts val="0"/>
              </a:spcBef>
              <a:spcAft>
                <a:spcPts val="0"/>
              </a:spcAft>
              <a:buSzPts val="3000"/>
              <a:buFont typeface="Droid Serif"/>
              <a:buChar char="￫"/>
              <a:defRPr i="1" sz="3000">
                <a:latin typeface="Droid Serif"/>
                <a:ea typeface="Droid Serif"/>
                <a:cs typeface="Droid Serif"/>
                <a:sym typeface="Droid Serif"/>
              </a:defRPr>
            </a:lvl6pPr>
            <a:lvl7pPr indent="-419100" lvl="6" marL="3200400" rtl="0">
              <a:spcBef>
                <a:spcPts val="0"/>
              </a:spcBef>
              <a:spcAft>
                <a:spcPts val="0"/>
              </a:spcAft>
              <a:buSzPts val="3000"/>
              <a:buFont typeface="Droid Serif"/>
              <a:buChar char="￫"/>
              <a:defRPr i="1" sz="3000">
                <a:latin typeface="Droid Serif"/>
                <a:ea typeface="Droid Serif"/>
                <a:cs typeface="Droid Serif"/>
                <a:sym typeface="Droid Serif"/>
              </a:defRPr>
            </a:lvl7pPr>
            <a:lvl8pPr indent="-419100" lvl="7" marL="3657600" rtl="0">
              <a:spcBef>
                <a:spcPts val="0"/>
              </a:spcBef>
              <a:spcAft>
                <a:spcPts val="0"/>
              </a:spcAft>
              <a:buSzPts val="3000"/>
              <a:buFont typeface="Droid Serif"/>
              <a:buChar char="￫"/>
              <a:defRPr i="1" sz="3000">
                <a:latin typeface="Droid Serif"/>
                <a:ea typeface="Droid Serif"/>
                <a:cs typeface="Droid Serif"/>
                <a:sym typeface="Droid Serif"/>
              </a:defRPr>
            </a:lvl8pPr>
            <a:lvl9pPr indent="-419100" lvl="8" marL="4114800">
              <a:spcBef>
                <a:spcPts val="0"/>
              </a:spcBef>
              <a:spcAft>
                <a:spcPts val="0"/>
              </a:spcAft>
              <a:buSzPts val="3000"/>
              <a:buFont typeface="Droid Serif"/>
              <a:buChar char="￫"/>
              <a:defRPr i="1" sz="3000"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/>
        </p:txBody>
      </p:sp>
      <p:sp>
        <p:nvSpPr>
          <p:cNvPr id="34" name="Shape 34"/>
          <p:cNvSpPr txBox="1"/>
          <p:nvPr/>
        </p:nvSpPr>
        <p:spPr>
          <a:xfrm>
            <a:off x="0" y="785283"/>
            <a:ext cx="6591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latin typeface="Pontano Sans"/>
                <a:ea typeface="Pontano Sans"/>
                <a:cs typeface="Pontano Sans"/>
                <a:sym typeface="Pontano Sans"/>
              </a:rPr>
              <a:t>“</a:t>
            </a:r>
            <a:endParaRPr b="1" sz="7200">
              <a:solidFill>
                <a:srgbClr val="FFFFFF"/>
              </a:solidFill>
              <a:latin typeface="Pontano Sans"/>
              <a:ea typeface="Pontano Sans"/>
              <a:cs typeface="Pontano Sans"/>
              <a:sym typeface="Pontano Sans"/>
            </a:endParaRPr>
          </a:p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1pPr>
            <a:lvl2pPr lvl="1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2pPr>
            <a:lvl3pPr lvl="2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3pPr>
            <a:lvl4pPr lvl="3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4pPr>
            <a:lvl5pPr lvl="4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5pPr>
            <a:lvl6pPr lvl="5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6pPr>
            <a:lvl7pPr lvl="6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7pPr>
            <a:lvl8pPr lvl="7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8pPr>
            <a:lvl9pPr lvl="8">
              <a:buNone/>
              <a:defRPr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Shape 41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Shape 42"/>
          <p:cNvSpPr/>
          <p:nvPr/>
        </p:nvSpPr>
        <p:spPr>
          <a:xfrm rot="10800000">
            <a:off x="7182000" y="-125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Shape 43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➝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⇾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Shape 51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Shape 52"/>
          <p:cNvSpPr/>
          <p:nvPr/>
        </p:nvSpPr>
        <p:spPr>
          <a:xfrm rot="10800000">
            <a:off x="7182000" y="-125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457200" y="1409500"/>
            <a:ext cx="2573100" cy="3334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>
              <a:spcBef>
                <a:spcPts val="600"/>
              </a:spcBef>
              <a:spcAft>
                <a:spcPts val="0"/>
              </a:spcAft>
              <a:buSzPts val="1600"/>
              <a:buChar char="➝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⇾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/>
        </p:txBody>
      </p:sp>
      <p:sp>
        <p:nvSpPr>
          <p:cNvPr id="55" name="Shape 55"/>
          <p:cNvSpPr txBox="1"/>
          <p:nvPr>
            <p:ph idx="2" type="body"/>
          </p:nvPr>
        </p:nvSpPr>
        <p:spPr>
          <a:xfrm>
            <a:off x="3185326" y="1409500"/>
            <a:ext cx="2573100" cy="3334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30200" lvl="0" marL="457200">
              <a:spcBef>
                <a:spcPts val="600"/>
              </a:spcBef>
              <a:spcAft>
                <a:spcPts val="0"/>
              </a:spcAft>
              <a:buSzPts val="1600"/>
              <a:buChar char="➝"/>
              <a:defRPr sz="1600"/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SzPts val="1600"/>
              <a:buChar char="⇾"/>
              <a:defRPr sz="1600"/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SzPts val="1600"/>
              <a:buChar char="￫"/>
              <a:defRPr sz="1600"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Shape 60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/>
          <p:nvPr/>
        </p:nvSpPr>
        <p:spPr>
          <a:xfrm rot="10800000">
            <a:off x="7182000" y="0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457200" y="1409500"/>
            <a:ext cx="1708800" cy="3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➝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⇾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9pPr>
          </a:lstStyle>
          <a:p/>
        </p:txBody>
      </p:sp>
      <p:sp>
        <p:nvSpPr>
          <p:cNvPr id="66" name="Shape 66"/>
          <p:cNvSpPr txBox="1"/>
          <p:nvPr>
            <p:ph idx="2" type="body"/>
          </p:nvPr>
        </p:nvSpPr>
        <p:spPr>
          <a:xfrm>
            <a:off x="2253487" y="1409500"/>
            <a:ext cx="1708800" cy="3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➝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⇾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9pPr>
          </a:lstStyle>
          <a:p/>
        </p:txBody>
      </p:sp>
      <p:sp>
        <p:nvSpPr>
          <p:cNvPr id="67" name="Shape 67"/>
          <p:cNvSpPr txBox="1"/>
          <p:nvPr>
            <p:ph idx="3" type="body"/>
          </p:nvPr>
        </p:nvSpPr>
        <p:spPr>
          <a:xfrm>
            <a:off x="4049775" y="1409500"/>
            <a:ext cx="1708800" cy="336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➝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⇾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￫"/>
              <a:defRPr sz="1400"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6738387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/>
          <p:nvPr/>
        </p:nvSpPr>
        <p:spPr>
          <a:xfrm rot="10800000">
            <a:off x="6560772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6476588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Shape 74"/>
          <p:cNvSpPr/>
          <p:nvPr/>
        </p:nvSpPr>
        <p:spPr>
          <a:xfrm rot="10800000">
            <a:off x="6231175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/>
          <p:nvPr/>
        </p:nvSpPr>
        <p:spPr>
          <a:xfrm rot="10800000">
            <a:off x="7182000" y="0"/>
            <a:ext cx="19620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77" name="Shape 77"/>
          <p:cNvSpPr txBox="1"/>
          <p:nvPr>
            <p:ph idx="12" type="sldNum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Half image">
  <p:cSld name="TITLE_ONLY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 rot="10800000">
            <a:off x="4511857" y="-125"/>
            <a:ext cx="4632300" cy="5143500"/>
          </a:xfrm>
          <a:prstGeom prst="rect">
            <a:avLst/>
          </a:prstGeom>
          <a:gradFill>
            <a:gsLst>
              <a:gs pos="0">
                <a:srgbClr val="364072"/>
              </a:gs>
              <a:gs pos="100000">
                <a:srgbClr val="0E0F18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Shape 80"/>
          <p:cNvGrpSpPr/>
          <p:nvPr/>
        </p:nvGrpSpPr>
        <p:grpSpPr>
          <a:xfrm flipH="1" rot="10800000">
            <a:off x="4095344" y="-125"/>
            <a:ext cx="953312" cy="5143625"/>
            <a:chOff x="1962000" y="-125"/>
            <a:chExt cx="953312" cy="5143625"/>
          </a:xfrm>
        </p:grpSpPr>
        <p:sp>
          <p:nvSpPr>
            <p:cNvPr id="81" name="Shape 81"/>
            <p:cNvSpPr/>
            <p:nvPr/>
          </p:nvSpPr>
          <p:spPr>
            <a:xfrm flipH="1" rot="10800000">
              <a:off x="2469212" y="0"/>
              <a:ext cx="446100" cy="5143500"/>
            </a:xfrm>
            <a:prstGeom prst="rect">
              <a:avLst/>
            </a:prstGeom>
            <a:gradFill>
              <a:gsLst>
                <a:gs pos="0">
                  <a:srgbClr val="3177EE"/>
                </a:gs>
                <a:gs pos="100000">
                  <a:srgbClr val="113D8A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flipH="1">
              <a:off x="2291597" y="-125"/>
              <a:ext cx="184200" cy="5143500"/>
            </a:xfrm>
            <a:prstGeom prst="rect">
              <a:avLst/>
            </a:prstGeom>
            <a:gradFill>
              <a:gsLst>
                <a:gs pos="0">
                  <a:srgbClr val="75DDFF"/>
                </a:gs>
                <a:gs pos="100000">
                  <a:srgbClr val="09B1E9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 rot="10800000">
              <a:off x="2207413" y="0"/>
              <a:ext cx="90600" cy="5143500"/>
            </a:xfrm>
            <a:prstGeom prst="rect">
              <a:avLst/>
            </a:prstGeom>
            <a:gradFill>
              <a:gsLst>
                <a:gs pos="0">
                  <a:srgbClr val="C6F18D"/>
                </a:gs>
                <a:gs pos="100000">
                  <a:srgbClr val="8AD82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flipH="1">
              <a:off x="1962000" y="0"/>
              <a:ext cx="247800" cy="5143500"/>
            </a:xfrm>
            <a:prstGeom prst="rect">
              <a:avLst/>
            </a:prstGeom>
            <a:gradFill>
              <a:gsLst>
                <a:gs pos="0">
                  <a:srgbClr val="1077D2"/>
                </a:gs>
                <a:gs pos="100000">
                  <a:srgbClr val="093153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" name="Shape 85"/>
          <p:cNvSpPr/>
          <p:nvPr/>
        </p:nvSpPr>
        <p:spPr>
          <a:xfrm rot="-5400000">
            <a:off x="-100" y="878175"/>
            <a:ext cx="269100" cy="2694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 txBox="1"/>
          <p:nvPr>
            <p:ph type="title"/>
          </p:nvPr>
        </p:nvSpPr>
        <p:spPr>
          <a:xfrm>
            <a:off x="457200" y="751550"/>
            <a:ext cx="3142200" cy="727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7" name="Shape 87"/>
          <p:cNvSpPr txBox="1"/>
          <p:nvPr>
            <p:ph idx="12" type="sldNum"/>
          </p:nvPr>
        </p:nvSpPr>
        <p:spPr>
          <a:xfrm>
            <a:off x="844305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457200" y="1725427"/>
            <a:ext cx="3142200" cy="2650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➝"/>
              <a:defRPr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⇾"/>
              <a:defRPr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￫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idx="1" type="body"/>
          </p:nvPr>
        </p:nvSpPr>
        <p:spPr>
          <a:xfrm>
            <a:off x="363175" y="4253900"/>
            <a:ext cx="72393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91" name="Shape 91"/>
          <p:cNvSpPr/>
          <p:nvPr/>
        </p:nvSpPr>
        <p:spPr>
          <a:xfrm>
            <a:off x="8697912" y="-125"/>
            <a:ext cx="446100" cy="5143500"/>
          </a:xfrm>
          <a:prstGeom prst="rect">
            <a:avLst/>
          </a:prstGeom>
          <a:gradFill>
            <a:gsLst>
              <a:gs pos="0">
                <a:srgbClr val="3177EE"/>
              </a:gs>
              <a:gs pos="100000">
                <a:srgbClr val="113D8A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/>
          <p:nvPr/>
        </p:nvSpPr>
        <p:spPr>
          <a:xfrm rot="10800000">
            <a:off x="8520297" y="0"/>
            <a:ext cx="184200" cy="5143500"/>
          </a:xfrm>
          <a:prstGeom prst="rect">
            <a:avLst/>
          </a:prstGeom>
          <a:gradFill>
            <a:gsLst>
              <a:gs pos="0">
                <a:srgbClr val="75DDFF"/>
              </a:gs>
              <a:gs pos="100000">
                <a:srgbClr val="09B1E9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8436113" y="-125"/>
            <a:ext cx="90600" cy="5143500"/>
          </a:xfrm>
          <a:prstGeom prst="rect">
            <a:avLst/>
          </a:prstGeom>
          <a:gradFill>
            <a:gsLst>
              <a:gs pos="0">
                <a:srgbClr val="C6F18D"/>
              </a:gs>
              <a:gs pos="100000">
                <a:srgbClr val="8AD82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Shape 94"/>
          <p:cNvSpPr/>
          <p:nvPr/>
        </p:nvSpPr>
        <p:spPr>
          <a:xfrm rot="10800000">
            <a:off x="8190700" y="-125"/>
            <a:ext cx="247800" cy="51435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>
            <p:ph idx="12" type="sldNum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b="1" sz="2400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b="1" sz="2400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b="1" sz="2400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b="1" sz="2400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b="1" sz="2400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b="1" sz="2400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b="1" sz="2400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b="1" sz="2400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162D5A"/>
              </a:buClr>
              <a:buSzPts val="2400"/>
              <a:buFont typeface="Droid Serif"/>
              <a:buNone/>
              <a:defRPr b="1" sz="2400">
                <a:solidFill>
                  <a:srgbClr val="162D5A"/>
                </a:solidFill>
                <a:latin typeface="Droid Serif"/>
                <a:ea typeface="Droid Serif"/>
                <a:cs typeface="Droid Serif"/>
                <a:sym typeface="Droid Serif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➝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⇾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800"/>
              <a:buFont typeface="Pontano Sans"/>
              <a:buChar char="￫"/>
              <a:defRPr sz="1800">
                <a:solidFill>
                  <a:srgbClr val="162D5A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56062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>
              <a:buNone/>
              <a:defRPr sz="1200">
                <a:solidFill>
                  <a:srgbClr val="33CCFF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hyperlink" Target="mailto:maxwelllwang@gmail.com" TargetMode="External"/><Relationship Id="rId4" Type="http://schemas.openxmlformats.org/officeDocument/2006/relationships/hyperlink" Target="mailto:ichiu731@student.fuhsd.org" TargetMode="External"/><Relationship Id="rId5" Type="http://schemas.openxmlformats.org/officeDocument/2006/relationships/hyperlink" Target="mailto:dchou737@student.fuhsd.org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www.youtube.com/watch?v=3_8rZ7cuY44" TargetMode="External"/><Relationship Id="rId4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8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6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ctrTitle"/>
          </p:nvPr>
        </p:nvSpPr>
        <p:spPr>
          <a:xfrm>
            <a:off x="4965100" y="1991825"/>
            <a:ext cx="37044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b="0" lang="en" sz="72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rPr>
              <a:t>Lynder</a:t>
            </a:r>
            <a:endParaRPr b="0" sz="7200">
              <a:solidFill>
                <a:schemeClr val="lt1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16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rPr>
              <a:t>By: Ian Chiu, Maxwell Wang, Darren Chou</a:t>
            </a:r>
            <a:endParaRPr b="0" sz="1600">
              <a:solidFill>
                <a:schemeClr val="lt1"/>
              </a:solidFill>
              <a:latin typeface="Pontano Sans"/>
              <a:ea typeface="Pontano Sans"/>
              <a:cs typeface="Pontano Sans"/>
              <a:sym typeface="Pontano Sans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457200" y="5427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Inquiries</a:t>
            </a:r>
            <a:endParaRPr/>
          </a:p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457200" y="1379469"/>
            <a:ext cx="53013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IF interested in purchasing Stock or investing in our company, contact us!</a:t>
            </a:r>
            <a:endParaRPr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u="sng">
                <a:solidFill>
                  <a:schemeClr val="hlink"/>
                </a:solidFill>
                <a:hlinkClick r:id="rId3"/>
              </a:rPr>
              <a:t>maxwelllwang@gmail.com</a:t>
            </a:r>
            <a:endParaRPr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u="sng">
                <a:solidFill>
                  <a:schemeClr val="hlink"/>
                </a:solidFill>
                <a:hlinkClick r:id="rId4"/>
              </a:rPr>
              <a:t>ichiu731@student.fuhsd.org</a:t>
            </a:r>
            <a:endParaRPr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 u="sng">
                <a:solidFill>
                  <a:schemeClr val="hlink"/>
                </a:solidFill>
                <a:hlinkClick r:id="rId5"/>
              </a:rPr>
              <a:t>dchou737@student.fuhsd.org</a:t>
            </a:r>
            <a:endParaRPr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Response time 1 year. </a:t>
            </a:r>
            <a:endParaRPr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Monday-Friday 7:30AM - 8:30AM. </a:t>
            </a:r>
            <a:endParaRPr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Closed Wednesdays</a:t>
            </a:r>
            <a:endParaRPr/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Closed during the Summer.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57200" y="1406944"/>
            <a:ext cx="53013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Shape 216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#lynderbodyspray&#10;&#10;an app demo for apcs that makes the perfect groups" id="217" name="Shape 217" title="LynderApp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729775"/>
            <a:ext cx="9144000" cy="68580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4294967295" type="title"/>
          </p:nvPr>
        </p:nvSpPr>
        <p:spPr>
          <a:xfrm>
            <a:off x="947675" y="751450"/>
            <a:ext cx="4572000" cy="213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6A3E0"/>
                </a:solidFill>
              </a:rPr>
              <a:t>What is Lynder?</a:t>
            </a:r>
            <a:endParaRPr>
              <a:solidFill>
                <a:srgbClr val="16A3E0"/>
              </a:solidFill>
            </a:endParaRPr>
          </a:p>
        </p:txBody>
      </p:sp>
      <p:sp>
        <p:nvSpPr>
          <p:cNvPr id="147" name="Shape 147"/>
          <p:cNvSpPr txBox="1"/>
          <p:nvPr>
            <p:ph idx="4294967295" type="body"/>
          </p:nvPr>
        </p:nvSpPr>
        <p:spPr>
          <a:xfrm>
            <a:off x="415072" y="258700"/>
            <a:ext cx="3358200" cy="49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33CCFF"/>
                </a:solidFill>
                <a:latin typeface="Droid Serif"/>
                <a:ea typeface="Droid Serif"/>
                <a:cs typeface="Droid Serif"/>
                <a:sym typeface="Droid Serif"/>
              </a:rPr>
              <a:t>L</a:t>
            </a:r>
            <a:r>
              <a:rPr b="1" lang="en" sz="4800"/>
              <a:t>ynbrook</a:t>
            </a:r>
            <a:endParaRPr b="1" sz="4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16A3E0"/>
                </a:solidFill>
                <a:latin typeface="Droid Serif"/>
                <a:ea typeface="Droid Serif"/>
                <a:cs typeface="Droid Serif"/>
                <a:sym typeface="Droid Serif"/>
              </a:rPr>
              <a:t>Y</a:t>
            </a:r>
            <a:r>
              <a:rPr b="1" lang="en" sz="4800"/>
              <a:t>outh</a:t>
            </a:r>
            <a:endParaRPr b="1" sz="4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16A3E0"/>
                </a:solidFill>
                <a:latin typeface="Droid Serif"/>
                <a:ea typeface="Droid Serif"/>
                <a:cs typeface="Droid Serif"/>
                <a:sym typeface="Droid Serif"/>
              </a:rPr>
              <a:t>N</a:t>
            </a:r>
            <a:r>
              <a:rPr b="1" lang="en" sz="4800"/>
              <a:t>ourishing</a:t>
            </a:r>
            <a:endParaRPr b="1" sz="4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16A3E0"/>
                </a:solidFill>
                <a:latin typeface="Droid Serif"/>
                <a:ea typeface="Droid Serif"/>
                <a:cs typeface="Droid Serif"/>
                <a:sym typeface="Droid Serif"/>
              </a:rPr>
              <a:t>D</a:t>
            </a:r>
            <a:r>
              <a:rPr b="1" lang="en" sz="4800"/>
              <a:t>eluxe  </a:t>
            </a:r>
            <a:endParaRPr b="1" sz="4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16A3E0"/>
                </a:solidFill>
                <a:latin typeface="Droid Serif"/>
                <a:ea typeface="Droid Serif"/>
                <a:cs typeface="Droid Serif"/>
                <a:sym typeface="Droid Serif"/>
              </a:rPr>
              <a:t>E</a:t>
            </a:r>
            <a:r>
              <a:rPr b="1" lang="en" sz="4800"/>
              <a:t>ffective </a:t>
            </a:r>
            <a:endParaRPr b="1" sz="4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4800">
                <a:solidFill>
                  <a:srgbClr val="16A3E0"/>
                </a:solidFill>
                <a:latin typeface="Droid Serif"/>
                <a:ea typeface="Droid Serif"/>
                <a:cs typeface="Droid Serif"/>
                <a:sym typeface="Droid Serif"/>
              </a:rPr>
              <a:t>R</a:t>
            </a:r>
            <a:r>
              <a:rPr b="1" lang="en" sz="4800"/>
              <a:t>anker </a:t>
            </a:r>
            <a:endParaRPr b="1" sz="4800"/>
          </a:p>
          <a:p>
            <a:pPr indent="0" lvl="0" mar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4800"/>
              <a:t> </a:t>
            </a:r>
            <a:endParaRPr b="1" sz="4800"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4800"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4800"/>
          </a:p>
        </p:txBody>
      </p:sp>
      <p:pic>
        <p:nvPicPr>
          <p:cNvPr descr="create_0006_hio3mrgxjt4-imani-clovis.jpg" id="148" name="Shape 148"/>
          <p:cNvPicPr preferRelativeResize="0"/>
          <p:nvPr/>
        </p:nvPicPr>
        <p:blipFill rotWithShape="1">
          <a:blip r:embed="rId3">
            <a:alphaModFix/>
          </a:blip>
          <a:srcRect b="0" l="37369" r="37369" t="0"/>
          <a:stretch/>
        </p:blipFill>
        <p:spPr>
          <a:xfrm>
            <a:off x="5888700" y="0"/>
            <a:ext cx="23097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>
            <p:ph idx="12" type="sldNum"/>
          </p:nvPr>
        </p:nvSpPr>
        <p:spPr>
          <a:xfrm>
            <a:off x="7565809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0" name="Shape 150"/>
          <p:cNvPicPr preferRelativeResize="0"/>
          <p:nvPr/>
        </p:nvPicPr>
        <p:blipFill rotWithShape="1">
          <a:blip r:embed="rId4">
            <a:alphaModFix/>
          </a:blip>
          <a:srcRect b="0" l="34714" r="34185" t="0"/>
          <a:stretch/>
        </p:blipFill>
        <p:spPr>
          <a:xfrm>
            <a:off x="5815075" y="0"/>
            <a:ext cx="238342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8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4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8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2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6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44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147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the team</a:t>
            </a:r>
            <a:endParaRPr/>
          </a:p>
        </p:txBody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270775" y="3643725"/>
            <a:ext cx="1671600" cy="17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Ian Chiu</a:t>
            </a:r>
            <a:endParaRPr/>
          </a:p>
          <a:p>
            <a:pPr indent="0" lvl="0" mar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GUI guru</a:t>
            </a:r>
            <a:endParaRPr/>
          </a:p>
          <a:p>
            <a:pPr indent="0" lvl="0" mar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Shape 1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200" y="1593200"/>
            <a:ext cx="1774750" cy="1899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Shape 158"/>
          <p:cNvSpPr txBox="1"/>
          <p:nvPr>
            <p:ph idx="1" type="body"/>
          </p:nvPr>
        </p:nvSpPr>
        <p:spPr>
          <a:xfrm>
            <a:off x="2272050" y="3492700"/>
            <a:ext cx="1671600" cy="17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Darren Chou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JUnit/Testing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4421175" y="3643725"/>
            <a:ext cx="1671600" cy="17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Maxwell Wang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Algorithm + Class structure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7250" y="1682526"/>
            <a:ext cx="1498764" cy="1871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 rotWithShape="1">
          <a:blip r:embed="rId5">
            <a:alphaModFix/>
          </a:blip>
          <a:srcRect b="9864" l="0" r="0" t="14890"/>
          <a:stretch/>
        </p:blipFill>
        <p:spPr>
          <a:xfrm>
            <a:off x="2430175" y="1399775"/>
            <a:ext cx="1610825" cy="215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457200" y="1361850"/>
            <a:ext cx="4839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1" marL="914400" rtl="0">
              <a:lnSpc>
                <a:spcPct val="200000"/>
              </a:lnSpc>
              <a:spcBef>
                <a:spcPts val="480"/>
              </a:spcBef>
              <a:spcAft>
                <a:spcPts val="0"/>
              </a:spcAft>
              <a:buSzPts val="1800"/>
              <a:buChar char="⇾"/>
            </a:pPr>
            <a:r>
              <a:rPr lang="en"/>
              <a:t>Noticed that Lynbrook students have difficulties making friends</a:t>
            </a:r>
            <a:endParaRPr/>
          </a:p>
          <a:p>
            <a:pPr indent="-34290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⇾"/>
            </a:pPr>
            <a:r>
              <a:rPr lang="en"/>
              <a:t>Normally either random or terrible</a:t>
            </a:r>
            <a:endParaRPr/>
          </a:p>
          <a:p>
            <a:pPr indent="-34290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⇾"/>
            </a:pPr>
            <a:r>
              <a:rPr lang="en"/>
              <a:t>Create fair groups that caters to the majority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Lynder vs. Others</a:t>
            </a:r>
            <a:endParaRPr/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306125" y="1291100"/>
            <a:ext cx="3477600" cy="31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500"/>
              <a:buChar char="➝"/>
            </a:pPr>
            <a:r>
              <a:rPr lang="en" sz="1500"/>
              <a:t>Better sorting algorithm</a:t>
            </a:r>
            <a:endParaRPr sz="1500"/>
          </a:p>
          <a:p>
            <a:pPr indent="-3238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⇾"/>
            </a:pPr>
            <a:r>
              <a:rPr lang="en" sz="1500"/>
              <a:t>Scale of 1-5</a:t>
            </a:r>
            <a:endParaRPr sz="1500"/>
          </a:p>
          <a:p>
            <a:pPr indent="-3238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⇾"/>
            </a:pPr>
            <a:r>
              <a:rPr lang="en" sz="1500"/>
              <a:t>More accurate</a:t>
            </a:r>
            <a:endParaRPr sz="1500"/>
          </a:p>
          <a:p>
            <a:pPr indent="-32385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➝"/>
            </a:pPr>
            <a:r>
              <a:rPr lang="en" sz="1500"/>
              <a:t>Not distracting to the user</a:t>
            </a:r>
            <a:endParaRPr sz="1500"/>
          </a:p>
          <a:p>
            <a:pPr indent="-3238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⇾"/>
            </a:pPr>
            <a:r>
              <a:rPr lang="en" sz="1500"/>
              <a:t>No profile pictures</a:t>
            </a:r>
            <a:endParaRPr sz="1500"/>
          </a:p>
          <a:p>
            <a:pPr indent="-3238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⇾"/>
            </a:pPr>
            <a:r>
              <a:rPr lang="en" sz="1500"/>
              <a:t>No advertisements</a:t>
            </a:r>
            <a:endParaRPr sz="1500"/>
          </a:p>
          <a:p>
            <a:pPr indent="-32385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Char char="⇾"/>
            </a:pPr>
            <a:r>
              <a:rPr lang="en" sz="1500"/>
              <a:t>Truly non-profit organization</a:t>
            </a:r>
            <a:endParaRPr sz="1500"/>
          </a:p>
        </p:txBody>
      </p:sp>
      <p:pic>
        <p:nvPicPr>
          <p:cNvPr descr="Image result for tinder"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7638" y="1149506"/>
            <a:ext cx="1942500" cy="187408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5" name="Shape 175"/>
          <p:cNvCxnSpPr/>
          <p:nvPr/>
        </p:nvCxnSpPr>
        <p:spPr>
          <a:xfrm>
            <a:off x="4122763" y="1138700"/>
            <a:ext cx="1927200" cy="1852200"/>
          </a:xfrm>
          <a:prstGeom prst="straightConnector1">
            <a:avLst/>
          </a:pr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6" name="Shape 176"/>
          <p:cNvCxnSpPr/>
          <p:nvPr/>
        </p:nvCxnSpPr>
        <p:spPr>
          <a:xfrm flipH="1">
            <a:off x="4137638" y="1153243"/>
            <a:ext cx="1942500" cy="1866600"/>
          </a:xfrm>
          <a:prstGeom prst="straightConnector1">
            <a:avLst/>
          </a:prstGeom>
          <a:noFill/>
          <a:ln cap="flat" cmpd="sng" w="1143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6700" y="2704725"/>
            <a:ext cx="473392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use it</a:t>
            </a:r>
            <a:endParaRPr/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457200" y="1503901"/>
            <a:ext cx="5301300" cy="35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66700" lvl="0" marL="34290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Teacher:</a:t>
            </a:r>
            <a:endParaRPr/>
          </a:p>
          <a:p>
            <a:pPr indent="-400050" lvl="1" marL="7429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Enter groupSize</a:t>
            </a:r>
            <a:endParaRPr/>
          </a:p>
          <a:p>
            <a:pPr indent="-400050" lvl="1" marL="7429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Enter </a:t>
            </a:r>
            <a:r>
              <a:rPr lang="en"/>
              <a:t>student names</a:t>
            </a:r>
            <a:r>
              <a:rPr lang="en"/>
              <a:t> and gpa</a:t>
            </a:r>
            <a:endParaRPr/>
          </a:p>
          <a:p>
            <a:pPr indent="-266700" lvl="0" marL="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Student</a:t>
            </a:r>
            <a:endParaRPr/>
          </a:p>
          <a:p>
            <a:pPr indent="-400050" lvl="1" marL="7429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Rate other students  from scale 1-5</a:t>
            </a:r>
            <a:endParaRPr/>
          </a:p>
          <a:p>
            <a:pPr indent="-266700" lvl="0" marL="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Groups are created!</a:t>
            </a:r>
            <a:endParaRPr/>
          </a:p>
          <a:p>
            <a:pPr indent="0" lvl="0" marL="0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 txBox="1"/>
          <p:nvPr>
            <p:ph type="title"/>
          </p:nvPr>
        </p:nvSpPr>
        <p:spPr>
          <a:xfrm>
            <a:off x="457200" y="5633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</a:t>
            </a:r>
            <a:endParaRPr/>
          </a:p>
        </p:txBody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457200" y="1291094"/>
            <a:ext cx="53013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>
              <a:spcBef>
                <a:spcPts val="6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Algorithm implementation </a:t>
            </a:r>
            <a:endParaRPr sz="1500"/>
          </a:p>
          <a:p>
            <a: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Matching Algorithm</a:t>
            </a:r>
            <a:endParaRPr sz="1500"/>
          </a:p>
          <a:p>
            <a: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n" sz="1500"/>
              <a:t>Per Student</a:t>
            </a:r>
            <a:endParaRPr sz="1500"/>
          </a:p>
          <a:p>
            <a: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n" sz="1500"/>
              <a:t>Group Avg</a:t>
            </a:r>
            <a:endParaRPr sz="1500"/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CCFF"/>
              </a:buClr>
              <a:buSzPts val="1500"/>
              <a:buFont typeface="Pontano Sans"/>
              <a:buAutoNum type="alphaLcPeriod"/>
            </a:pPr>
            <a:r>
              <a:rPr lang="en" sz="1500"/>
              <a:t>Group Size</a:t>
            </a:r>
            <a:endParaRPr sz="1500"/>
          </a:p>
          <a:p>
            <a: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n" sz="1500"/>
              <a:t>Fixed</a:t>
            </a:r>
            <a:endParaRPr sz="1500"/>
          </a:p>
          <a:p>
            <a: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n" sz="1500"/>
              <a:t>Flexible</a:t>
            </a:r>
            <a:endParaRPr sz="1500"/>
          </a:p>
          <a:p>
            <a:pPr indent="-3238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GUI</a:t>
            </a:r>
            <a:endParaRPr sz="1500"/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Developed the Input Student GUI</a:t>
            </a:r>
            <a:endParaRPr sz="1500"/>
          </a:p>
          <a:p>
            <a: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n" sz="1500"/>
              <a:t>Calls on Rating GUI once complete</a:t>
            </a:r>
            <a:endParaRPr sz="1500"/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Developed the Rating GUI</a:t>
            </a:r>
            <a:endParaRPr sz="1500"/>
          </a:p>
          <a:p>
            <a: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n" sz="1500"/>
              <a:t>Creates and calls upon a new Ratings GUI when completed</a:t>
            </a:r>
            <a:endParaRPr sz="1500"/>
          </a:p>
          <a:p>
            <a:pPr indent="-3238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lphaLcPeriod"/>
            </a:pPr>
            <a:r>
              <a:rPr lang="en" sz="1500"/>
              <a:t>Developed the Start GUI</a:t>
            </a:r>
            <a:endParaRPr sz="1500"/>
          </a:p>
          <a:p>
            <a:pPr indent="-3238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AutoNum type="romanLcPeriod"/>
            </a:pPr>
            <a:r>
              <a:rPr lang="en" sz="1500"/>
              <a:t>Calls on Input Student GUI</a:t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457200" y="5427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Structure and Algorithm</a:t>
            </a:r>
            <a:endParaRPr/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216850" y="1770894"/>
            <a:ext cx="53013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Landfill full of maps</a:t>
            </a:r>
            <a:endParaRPr/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Arraylists of Students</a:t>
            </a:r>
            <a:endParaRPr/>
          </a:p>
          <a:p>
            <a:pPr indent="-342900" lvl="1" marL="9144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lphaLcPeriod"/>
            </a:pPr>
            <a:r>
              <a:rPr lang="en"/>
              <a:t>Students have Maps of Students</a:t>
            </a:r>
            <a:endParaRPr/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Selection Sort for popularity</a:t>
            </a:r>
            <a:endParaRPr/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250" y="1371225"/>
            <a:ext cx="3333500" cy="151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1167425" cy="75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type="title"/>
          </p:nvPr>
        </p:nvSpPr>
        <p:spPr>
          <a:xfrm>
            <a:off x="457200" y="542700"/>
            <a:ext cx="5301300" cy="72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Plans</a:t>
            </a:r>
            <a:endParaRPr/>
          </a:p>
        </p:txBody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457200" y="1379469"/>
            <a:ext cx="5301300" cy="31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Beautiful GUI for user satisfaction</a:t>
            </a:r>
            <a:endParaRPr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Algorithm will take more factors into account such as </a:t>
            </a:r>
            <a:r>
              <a:rPr lang="en"/>
              <a:t>extremities</a:t>
            </a:r>
            <a:r>
              <a:rPr lang="en"/>
              <a:t> and outliers as well as a way to deal with left over children. </a:t>
            </a:r>
            <a:endParaRPr/>
          </a:p>
          <a:p>
            <a:pPr indent="0" lvl="0" marL="0" rtl="0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 the future, Lynder Incorporated will develop an all-new networking and artificial intelligence program, similar to IBM’s Watson and Google Home, that will further improve the pairing between groups! Expected to debut in 2118.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Nest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